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68" r:id="rId1"/>
  </p:sldMasterIdLst>
  <p:notesMasterIdLst>
    <p:notesMasterId r:id="rId10"/>
  </p:notesMasterIdLst>
  <p:sldIdLst>
    <p:sldId id="256" r:id="rId2"/>
    <p:sldId id="257" r:id="rId3"/>
    <p:sldId id="265" r:id="rId4"/>
    <p:sldId id="258" r:id="rId5"/>
    <p:sldId id="267" r:id="rId6"/>
    <p:sldId id="260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h, Susan" initials="SS" lastIdx="1" clrIdx="0">
    <p:extLst>
      <p:ext uri="{19B8F6BF-5375-455C-9EA6-DF929625EA0E}">
        <p15:presenceInfo xmlns:p15="http://schemas.microsoft.com/office/powerpoint/2012/main" userId="S-1-5-21-73586283-1284227242-1801674531-514791" providerId="AD"/>
      </p:ext>
    </p:extLst>
  </p:cmAuthor>
  <p:cmAuthor id="2" name="Whitten, Aftin" initials="WA" lastIdx="1" clrIdx="1">
    <p:extLst>
      <p:ext uri="{19B8F6BF-5375-455C-9EA6-DF929625EA0E}">
        <p15:presenceInfo xmlns:p15="http://schemas.microsoft.com/office/powerpoint/2012/main" userId="S-1-5-21-73586283-1284227242-1801674531-7290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66FF"/>
    <a:srgbClr val="C80D08"/>
    <a:srgbClr val="3172DB"/>
    <a:srgbClr val="CDD125"/>
    <a:srgbClr val="E1DC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GRADUATION TERM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tint val="94000"/>
                      <a:satMod val="105000"/>
                      <a:lumMod val="102000"/>
                    </a:schemeClr>
                  </a:gs>
                  <a:gs pos="100000">
                    <a:schemeClr val="accent6">
                      <a:shade val="74000"/>
                      <a:satMod val="128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695-46D5-A143-5DD0B9E9010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tint val="94000"/>
                      <a:satMod val="105000"/>
                      <a:lumMod val="102000"/>
                    </a:schemeClr>
                  </a:gs>
                  <a:gs pos="100000">
                    <a:schemeClr val="accent5">
                      <a:shade val="74000"/>
                      <a:satMod val="128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CAB-4435-956E-8267BA9CC9D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4">
                      <a:tint val="94000"/>
                      <a:satMod val="105000"/>
                      <a:lumMod val="102000"/>
                    </a:schemeClr>
                  </a:gs>
                  <a:gs pos="100000">
                    <a:schemeClr val="accent4">
                      <a:shade val="74000"/>
                      <a:satMod val="128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CAB-4435-956E-8267BA9CC9D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94000"/>
                      <a:satMod val="105000"/>
                      <a:lumMod val="102000"/>
                    </a:schemeClr>
                  </a:gs>
                  <a:gs pos="100000">
                    <a:schemeClr val="accent6">
                      <a:lumMod val="60000"/>
                      <a:shade val="74000"/>
                      <a:satMod val="128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CAB-4435-956E-8267BA9CC9D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94000"/>
                      <a:satMod val="105000"/>
                      <a:lumMod val="102000"/>
                    </a:schemeClr>
                  </a:gs>
                  <a:gs pos="100000">
                    <a:schemeClr val="accent5">
                      <a:lumMod val="60000"/>
                      <a:shade val="74000"/>
                      <a:satMod val="128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7FD-4B6B-80CA-9BA98BA8E8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Spring 2022</c:v>
                </c:pt>
                <c:pt idx="1">
                  <c:v>Summer 2021</c:v>
                </c:pt>
                <c:pt idx="2">
                  <c:v>Fall 2021</c:v>
                </c:pt>
                <c:pt idx="3">
                  <c:v>Fall 2022</c:v>
                </c:pt>
                <c:pt idx="4">
                  <c:v>Winter 2022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8</c:v>
                </c:pt>
                <c:pt idx="2">
                  <c:v>4</c:v>
                </c:pt>
                <c:pt idx="3">
                  <c:v>4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95-46D5-A143-5DD0B9E9010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STUDENT POPULATION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0BC-45CC-A8B2-E6AA59CB0FF2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0BC-45CC-A8B2-E6AA59CB0FF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C0BC-45CC-A8B2-E6AA59CB0FF2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C0BC-45CC-A8B2-E6AA59CB0FF2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Freshman</c:v>
                </c:pt>
                <c:pt idx="1">
                  <c:v>Transfer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110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AD-40D3-AE1D-1A3E3146E2AF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Post Grad Plans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I have accepted an offer of employment </c:v>
                </c:pt>
                <c:pt idx="1">
                  <c:v>I have been accepted to graduate school or professional school 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31</c:v>
                </c:pt>
                <c:pt idx="1">
                  <c:v>20</c:v>
                </c:pt>
                <c:pt idx="2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A-47C6-9159-4F1CA09B373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90277327"/>
        <c:axId val="1190293135"/>
      </c:barChart>
      <c:catAx>
        <c:axId val="119027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293135"/>
        <c:crosses val="autoZero"/>
        <c:auto val="1"/>
        <c:lblAlgn val="ctr"/>
        <c:lblOffset val="100"/>
        <c:noMultiLvlLbl val="0"/>
      </c:catAx>
      <c:valAx>
        <c:axId val="11902931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27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Post Grad Plans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4000"/>
                    <a:satMod val="105000"/>
                    <a:lumMod val="102000"/>
                  </a:schemeClr>
                </a:gs>
                <a:gs pos="100000">
                  <a:schemeClr val="accent6">
                    <a:shade val="74000"/>
                    <a:satMod val="128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4"/>
                <c:pt idx="0">
                  <c:v>Preparing for Medical School or Graduate School</c:v>
                </c:pt>
                <c:pt idx="1">
                  <c:v>Taking a Gap Year</c:v>
                </c:pt>
                <c:pt idx="2">
                  <c:v>Applying to Jobs or working </c:v>
                </c:pt>
                <c:pt idx="3">
                  <c:v>Post Bac Program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27</c:v>
                </c:pt>
                <c:pt idx="2">
                  <c:v>16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FA-47C6-9159-4F1CA09B373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190277327"/>
        <c:axId val="1190293135"/>
      </c:barChart>
      <c:catAx>
        <c:axId val="119027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293135"/>
        <c:crosses val="autoZero"/>
        <c:auto val="1"/>
        <c:lblAlgn val="ctr"/>
        <c:lblOffset val="100"/>
        <c:noMultiLvlLbl val="0"/>
      </c:catAx>
      <c:valAx>
        <c:axId val="11902931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277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503937007874016E-2"/>
          <c:y val="0.20043158215849027"/>
          <c:w val="0.93649606299212595"/>
          <c:h val="0.749494294445478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8000"/>
                    <a:satMod val="108000"/>
                    <a:lumMod val="110000"/>
                  </a:schemeClr>
                </a:gs>
                <a:gs pos="100000">
                  <a:schemeClr val="accent1">
                    <a:tint val="81000"/>
                    <a:satMod val="109000"/>
                    <a:lumMod val="105000"/>
                  </a:schemeClr>
                </a:gs>
              </a:gsLst>
              <a:lin ang="504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MD</c:v>
                </c:pt>
                <c:pt idx="1">
                  <c:v>Ph.D</c:v>
                </c:pt>
                <c:pt idx="2">
                  <c:v>MD Ph.D</c:v>
                </c:pt>
                <c:pt idx="3">
                  <c:v>PA </c:v>
                </c:pt>
                <c:pt idx="4">
                  <c:v>Master of Arts</c:v>
                </c:pt>
                <c:pt idx="5">
                  <c:v>Master of Science</c:v>
                </c:pt>
                <c:pt idx="6">
                  <c:v>M.E.d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</c:v>
                </c:pt>
                <c:pt idx="1">
                  <c:v>11</c:v>
                </c:pt>
                <c:pt idx="2">
                  <c:v>10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33-42AA-A234-FF9A0ABBA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36243535"/>
        <c:axId val="236243951"/>
      </c:barChart>
      <c:catAx>
        <c:axId val="236243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43951"/>
        <c:crosses val="autoZero"/>
        <c:auto val="1"/>
        <c:lblAlgn val="ctr"/>
        <c:lblOffset val="100"/>
        <c:noMultiLvlLbl val="0"/>
      </c:catAx>
      <c:valAx>
        <c:axId val="236243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435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E8902-72BB-4C35-B66F-836706A2750C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2ECAF-EF0E-434A-914E-E4FF2F6E1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40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5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60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29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30981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029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5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613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231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66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807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78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0428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615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81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1956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56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833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  <p:sldLayoutId id="2147484180" r:id="rId12"/>
    <p:sldLayoutId id="2147484181" r:id="rId13"/>
    <p:sldLayoutId id="2147484182" r:id="rId14"/>
    <p:sldLayoutId id="2147484183" r:id="rId15"/>
    <p:sldLayoutId id="2147484184" r:id="rId16"/>
    <p:sldLayoutId id="21474841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A070EAD-1DCD-4F3D-BA84-799B891A0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3230" y="2255202"/>
            <a:ext cx="8613457" cy="1108075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UCLA Interdepartmental Program for Neuroscience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2022 Exit Survey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E471E13-6104-4637-8A8F-B545529B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>
                  <a:alpha val="60000"/>
                </a:schemeClr>
              </a:gs>
              <a:gs pos="100000">
                <a:schemeClr val="bg2">
                  <a:lumMod val="60000"/>
                  <a:lumOff val="40000"/>
                  <a:alpha val="80000"/>
                </a:schemeClr>
              </a:gs>
            </a:gsLst>
            <a:lin ang="5400000" scaled="0"/>
            <a:tileRect/>
          </a:gra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802F412D-6781-427D-AB79-09FD610CCE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471B962-D824-43CE-B5DD-704B305B2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ED60EBD3-FA75-460B-AFBD-3F234A0CA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Rectangle 8">
              <a:extLst>
                <a:ext uri="{FF2B5EF4-FFF2-40B4-BE49-F238E27FC236}">
                  <a16:creationId xmlns:a16="http://schemas.microsoft.com/office/drawing/2014/main" id="{D0791244-FBF2-49D9-BDBC-E2E58C86B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FEE4C4B1-195C-40F5-A78F-2EB7ED6E6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22766AF8-3850-41E4-80D0-321D9A13D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8834F8EE-AB04-42FE-AE7B-3E9C6ACA0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C86BB534-4617-4275-908E-357CF2246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6DEB58B-8D28-4BE9-9CA9-F4B3A083BC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25A772BC-4720-4EC2-AD61-A7B74E915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0D6B27E-FAC5-4267-80A9-DE4D2E02B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1F39FA83-D8C8-4CE3-9C62-10375FD04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E09B4CF3-A51F-4787-81FE-F5C79BA42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6695CB35-74E4-43C0-89F5-9FDA59B3A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45450CE-FB13-4C46-825F-5BB191703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E80AA0B2-7FE7-4B75-AC25-E0F6C0FE4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E81F7C1-AD8F-41A0-91A8-E05F66CB0E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4E8A538-9FFA-4C76-BCE2-D54F56A115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C412824-3CBA-4E74-B2FD-936EA70486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E28DC1F0-74FF-4D97-BD4D-FD42DE4AC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77CEC4FA-6FD3-4ABF-BF98-94E7947A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D4E61DA7-BFA9-48AF-BD6F-EBB15C235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57164D6A-1DD9-43AE-878F-A413DC26FB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4949EBA6-53D9-4F2D-91DB-EA7AE260F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0AFEA5FA-F759-441C-A0BC-7EDC79A6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5B913AE0-5DC8-4244-8C26-ED97F834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A87DB58A-25D2-46F1-85E3-06F964D016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2">
              <a:extLst>
                <a:ext uri="{FF2B5EF4-FFF2-40B4-BE49-F238E27FC236}">
                  <a16:creationId xmlns:a16="http://schemas.microsoft.com/office/drawing/2014/main" id="{E7AE8209-F3E7-4ACA-98D0-90B282A147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Rectangle 33">
              <a:extLst>
                <a:ext uri="{FF2B5EF4-FFF2-40B4-BE49-F238E27FC236}">
                  <a16:creationId xmlns:a16="http://schemas.microsoft.com/office/drawing/2014/main" id="{1CED7927-A7C7-444A-A8F3-6348852AE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08BEDF90-F9A6-4DE4-94B6-43E416039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35">
              <a:extLst>
                <a:ext uri="{FF2B5EF4-FFF2-40B4-BE49-F238E27FC236}">
                  <a16:creationId xmlns:a16="http://schemas.microsoft.com/office/drawing/2014/main" id="{36540D5F-1C77-438A-BF12-56455C472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6">
              <a:extLst>
                <a:ext uri="{FF2B5EF4-FFF2-40B4-BE49-F238E27FC236}">
                  <a16:creationId xmlns:a16="http://schemas.microsoft.com/office/drawing/2014/main" id="{52FC779A-BC55-40AC-8FFD-E014F8C05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7">
              <a:extLst>
                <a:ext uri="{FF2B5EF4-FFF2-40B4-BE49-F238E27FC236}">
                  <a16:creationId xmlns:a16="http://schemas.microsoft.com/office/drawing/2014/main" id="{63E42DE5-DC0E-4043-8A35-20C53074A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8">
              <a:extLst>
                <a:ext uri="{FF2B5EF4-FFF2-40B4-BE49-F238E27FC236}">
                  <a16:creationId xmlns:a16="http://schemas.microsoft.com/office/drawing/2014/main" id="{41581FA6-993A-4899-ADF1-0A83A6234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9">
              <a:extLst>
                <a:ext uri="{FF2B5EF4-FFF2-40B4-BE49-F238E27FC236}">
                  <a16:creationId xmlns:a16="http://schemas.microsoft.com/office/drawing/2014/main" id="{33C4FDB9-01D2-4CB0-BFED-216CAC7EB8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40">
              <a:extLst>
                <a:ext uri="{FF2B5EF4-FFF2-40B4-BE49-F238E27FC236}">
                  <a16:creationId xmlns:a16="http://schemas.microsoft.com/office/drawing/2014/main" id="{34E715AB-2B68-41C4-A61F-02C413F242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1">
              <a:extLst>
                <a:ext uri="{FF2B5EF4-FFF2-40B4-BE49-F238E27FC236}">
                  <a16:creationId xmlns:a16="http://schemas.microsoft.com/office/drawing/2014/main" id="{D3861C35-D060-408D-9871-4DA2D0547B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2">
              <a:extLst>
                <a:ext uri="{FF2B5EF4-FFF2-40B4-BE49-F238E27FC236}">
                  <a16:creationId xmlns:a16="http://schemas.microsoft.com/office/drawing/2014/main" id="{B4F4F38F-33FE-48A0-986D-FB771F18B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3">
              <a:extLst>
                <a:ext uri="{FF2B5EF4-FFF2-40B4-BE49-F238E27FC236}">
                  <a16:creationId xmlns:a16="http://schemas.microsoft.com/office/drawing/2014/main" id="{50FCFC8E-2DC3-4F27-9E02-196830E78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4">
              <a:extLst>
                <a:ext uri="{FF2B5EF4-FFF2-40B4-BE49-F238E27FC236}">
                  <a16:creationId xmlns:a16="http://schemas.microsoft.com/office/drawing/2014/main" id="{3A6EE414-1500-4144-B453-BA950E510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Rectangle 45">
              <a:extLst>
                <a:ext uri="{FF2B5EF4-FFF2-40B4-BE49-F238E27FC236}">
                  <a16:creationId xmlns:a16="http://schemas.microsoft.com/office/drawing/2014/main" id="{0C1A9D8A-5515-4C84-AE17-A6D5124383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2" name="Freeform 46">
              <a:extLst>
                <a:ext uri="{FF2B5EF4-FFF2-40B4-BE49-F238E27FC236}">
                  <a16:creationId xmlns:a16="http://schemas.microsoft.com/office/drawing/2014/main" id="{E8E7C8C7-FE85-4C8F-960C-3748511E08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3" name="Freeform 47">
              <a:extLst>
                <a:ext uri="{FF2B5EF4-FFF2-40B4-BE49-F238E27FC236}">
                  <a16:creationId xmlns:a16="http://schemas.microsoft.com/office/drawing/2014/main" id="{33DF2ED7-F601-4A9F-AA50-822ED85D56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8">
              <a:extLst>
                <a:ext uri="{FF2B5EF4-FFF2-40B4-BE49-F238E27FC236}">
                  <a16:creationId xmlns:a16="http://schemas.microsoft.com/office/drawing/2014/main" id="{FEDB3A05-6FDD-4E87-B800-8F99752444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9">
              <a:extLst>
                <a:ext uri="{FF2B5EF4-FFF2-40B4-BE49-F238E27FC236}">
                  <a16:creationId xmlns:a16="http://schemas.microsoft.com/office/drawing/2014/main" id="{AD6225C0-E391-49D5-9A7B-57C5ED60E1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50">
              <a:extLst>
                <a:ext uri="{FF2B5EF4-FFF2-40B4-BE49-F238E27FC236}">
                  <a16:creationId xmlns:a16="http://schemas.microsoft.com/office/drawing/2014/main" id="{B814B458-45E5-451C-9CBD-027E3776A4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1">
              <a:extLst>
                <a:ext uri="{FF2B5EF4-FFF2-40B4-BE49-F238E27FC236}">
                  <a16:creationId xmlns:a16="http://schemas.microsoft.com/office/drawing/2014/main" id="{59167140-9A0D-4FE7-8E37-2CD613011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2">
              <a:extLst>
                <a:ext uri="{FF2B5EF4-FFF2-40B4-BE49-F238E27FC236}">
                  <a16:creationId xmlns:a16="http://schemas.microsoft.com/office/drawing/2014/main" id="{2D38B213-991B-495D-8886-04CAD44C7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3">
              <a:extLst>
                <a:ext uri="{FF2B5EF4-FFF2-40B4-BE49-F238E27FC236}">
                  <a16:creationId xmlns:a16="http://schemas.microsoft.com/office/drawing/2014/main" id="{67C1C3DA-3972-4D98-9D9E-390461B28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4">
              <a:extLst>
                <a:ext uri="{FF2B5EF4-FFF2-40B4-BE49-F238E27FC236}">
                  <a16:creationId xmlns:a16="http://schemas.microsoft.com/office/drawing/2014/main" id="{972F8941-61DB-48E1-B9C1-E73247056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5">
              <a:extLst>
                <a:ext uri="{FF2B5EF4-FFF2-40B4-BE49-F238E27FC236}">
                  <a16:creationId xmlns:a16="http://schemas.microsoft.com/office/drawing/2014/main" id="{857B495F-5C9B-435F-8D39-45CC57471F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6">
              <a:extLst>
                <a:ext uri="{FF2B5EF4-FFF2-40B4-BE49-F238E27FC236}">
                  <a16:creationId xmlns:a16="http://schemas.microsoft.com/office/drawing/2014/main" id="{B607428B-B7C9-4017-84F8-19C9B2134A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7">
              <a:extLst>
                <a:ext uri="{FF2B5EF4-FFF2-40B4-BE49-F238E27FC236}">
                  <a16:creationId xmlns:a16="http://schemas.microsoft.com/office/drawing/2014/main" id="{A20C5139-2108-4F5E-B892-64F1D8605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8">
              <a:extLst>
                <a:ext uri="{FF2B5EF4-FFF2-40B4-BE49-F238E27FC236}">
                  <a16:creationId xmlns:a16="http://schemas.microsoft.com/office/drawing/2014/main" id="{C2A51623-F2F3-4584-93F5-598E56A5F4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</p:spTree>
    <p:extLst>
      <p:ext uri="{BB962C8B-B14F-4D97-AF65-F5344CB8AC3E}">
        <p14:creationId xmlns:p14="http://schemas.microsoft.com/office/powerpoint/2010/main" val="57902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862" y="600240"/>
            <a:ext cx="8293388" cy="662848"/>
          </a:xfrm>
        </p:spPr>
        <p:txBody>
          <a:bodyPr>
            <a:normAutofit/>
          </a:bodyPr>
          <a:lstStyle/>
          <a:p>
            <a:r>
              <a:rPr lang="en-US" b="1" dirty="0"/>
              <a:t>Class of 2022 Snapshot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6404" y="1389675"/>
            <a:ext cx="9195371" cy="73215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b="1" i="1" dirty="0">
                <a:solidFill>
                  <a:schemeClr val="bg1"/>
                </a:solidFill>
              </a:rPr>
              <a:t>128 Graduating Seniors were sampled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78981888"/>
              </p:ext>
            </p:extLst>
          </p:nvPr>
        </p:nvGraphicFramePr>
        <p:xfrm>
          <a:off x="6490726" y="2493568"/>
          <a:ext cx="4636185" cy="3434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BF0593F-BEE6-4CC8-B62E-1A7A378856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7901367"/>
              </p:ext>
            </p:extLst>
          </p:nvPr>
        </p:nvGraphicFramePr>
        <p:xfrm>
          <a:off x="1912489" y="2493569"/>
          <a:ext cx="3941210" cy="3434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7277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06280" y="1463358"/>
            <a:ext cx="982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“In high school, I took a human anatomy class and I was fascinated by the structure of the brain and after learning about different conditions people have (such as Alzheimer's, dementia, amnesia, Parkinson's, etc.) I wanted to learn more about what happens and if there are ways to prevent them from occurring.” </a:t>
            </a:r>
          </a:p>
          <a:p>
            <a:pPr algn="ctr"/>
            <a:endParaRPr lang="en-US" i="1" dirty="0"/>
          </a:p>
          <a:p>
            <a:pPr algn="ctr"/>
            <a:r>
              <a:rPr lang="en-US" i="1" dirty="0"/>
              <a:t>-Neuroscience Undergraduate Student, Class of 2022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0431" y="577355"/>
            <a:ext cx="10428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Why did you choose to major or minor in Neuroscience?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1883" y="3429000"/>
            <a:ext cx="11658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“I chose to major in Neuroscience for the challenge. I think that the brain is fascinating as there is still so much to discover!”</a:t>
            </a:r>
          </a:p>
          <a:p>
            <a:pPr algn="ctr"/>
            <a:endParaRPr lang="en-US" dirty="0"/>
          </a:p>
          <a:p>
            <a:pPr algn="ctr"/>
            <a:r>
              <a:rPr lang="en-US" i="1" dirty="0"/>
              <a:t>-Neuroscience Undergraduate Student, Class of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8C0E6E-E86A-546F-6FFE-237FA4B49490}"/>
              </a:ext>
            </a:extLst>
          </p:cNvPr>
          <p:cNvSpPr txBox="1"/>
          <p:nvPr/>
        </p:nvSpPr>
        <p:spPr>
          <a:xfrm>
            <a:off x="1306280" y="4968429"/>
            <a:ext cx="99028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“I chose Neuroscience because I was always interested in Psychology but I also enjoyed Biology so Neuroscience was the middle-ground for me. It combined both areas of my interests very well.” </a:t>
            </a:r>
          </a:p>
          <a:p>
            <a:pPr algn="ctr"/>
            <a:endParaRPr lang="en-US" dirty="0"/>
          </a:p>
          <a:p>
            <a:pPr algn="ctr"/>
            <a:r>
              <a:rPr lang="en-US" i="1" dirty="0"/>
              <a:t>-Neuroscience Undergraduate Student, Class of 2022</a:t>
            </a:r>
          </a:p>
        </p:txBody>
      </p:sp>
    </p:spTree>
    <p:extLst>
      <p:ext uri="{BB962C8B-B14F-4D97-AF65-F5344CB8AC3E}">
        <p14:creationId xmlns:p14="http://schemas.microsoft.com/office/powerpoint/2010/main" val="305166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900" y="973932"/>
            <a:ext cx="11579224" cy="807098"/>
          </a:xfrm>
        </p:spPr>
        <p:txBody>
          <a:bodyPr>
            <a:normAutofit/>
          </a:bodyPr>
          <a:lstStyle/>
          <a:p>
            <a:r>
              <a:rPr lang="en-US" sz="2800" b="1" dirty="0"/>
              <a:t>What are your plans for the next </a:t>
            </a:r>
            <a:r>
              <a:rPr lang="en-US" sz="2400" b="1" dirty="0"/>
              <a:t>year</a:t>
            </a:r>
            <a:r>
              <a:rPr lang="en-US" sz="2800" b="1" dirty="0"/>
              <a:t> after graduation?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21828690"/>
              </p:ext>
            </p:extLst>
          </p:nvPr>
        </p:nvGraphicFramePr>
        <p:xfrm>
          <a:off x="1359613" y="2054831"/>
          <a:ext cx="9328935" cy="3739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103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6423" y="675596"/>
            <a:ext cx="11579224" cy="807098"/>
          </a:xfrm>
        </p:spPr>
        <p:txBody>
          <a:bodyPr>
            <a:normAutofit/>
          </a:bodyPr>
          <a:lstStyle/>
          <a:p>
            <a:r>
              <a:rPr lang="en-US" sz="2800" b="1" dirty="0"/>
              <a:t>Post Graduate Plans (continued). 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109283699"/>
              </p:ext>
            </p:extLst>
          </p:nvPr>
        </p:nvGraphicFramePr>
        <p:xfrm>
          <a:off x="1640844" y="2203821"/>
          <a:ext cx="8736055" cy="311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9A729F6-FCA2-4DD2-BC8B-3B9304663720}"/>
              </a:ext>
            </a:extLst>
          </p:cNvPr>
          <p:cNvSpPr txBox="1"/>
          <p:nvPr/>
        </p:nvSpPr>
        <p:spPr>
          <a:xfrm>
            <a:off x="1640844" y="1396722"/>
            <a:ext cx="85390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This was described as “Other” on the survey. 77 Students were sampled. </a:t>
            </a:r>
          </a:p>
        </p:txBody>
      </p:sp>
    </p:spTree>
    <p:extLst>
      <p:ext uri="{BB962C8B-B14F-4D97-AF65-F5344CB8AC3E}">
        <p14:creationId xmlns:p14="http://schemas.microsoft.com/office/powerpoint/2010/main" val="60720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44683" y="400877"/>
            <a:ext cx="10018713" cy="797011"/>
          </a:xfrm>
        </p:spPr>
        <p:txBody>
          <a:bodyPr/>
          <a:lstStyle/>
          <a:p>
            <a:pPr algn="ctr"/>
            <a:r>
              <a:rPr lang="en-US" sz="3200" b="1" dirty="0"/>
              <a:t>Where will you be working?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49FAF4-1D2F-F6A3-3931-7EC424A3DE17}"/>
              </a:ext>
            </a:extLst>
          </p:cNvPr>
          <p:cNvSpPr txBox="1"/>
          <p:nvPr/>
        </p:nvSpPr>
        <p:spPr>
          <a:xfrm>
            <a:off x="1539240" y="1175749"/>
            <a:ext cx="410464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American Medical Response</a:t>
            </a:r>
          </a:p>
          <a:p>
            <a:r>
              <a:rPr lang="en-US" dirty="0"/>
              <a:t>Anderson Cancer Center (Houston, TX)</a:t>
            </a:r>
          </a:p>
          <a:p>
            <a:r>
              <a:rPr lang="en-US" dirty="0"/>
              <a:t>Attune Health</a:t>
            </a:r>
          </a:p>
          <a:p>
            <a:r>
              <a:rPr lang="en-US" dirty="0" err="1"/>
              <a:t>Axsome</a:t>
            </a:r>
            <a:r>
              <a:rPr lang="en-US" dirty="0"/>
              <a:t> Therapeutics of NYU Cognitive Epilepsy center.</a:t>
            </a:r>
          </a:p>
          <a:p>
            <a:r>
              <a:rPr lang="en-US" dirty="0"/>
              <a:t>Beth Israel Deaconess Medical Center</a:t>
            </a:r>
          </a:p>
          <a:p>
            <a:r>
              <a:rPr lang="en-US" dirty="0"/>
              <a:t>Beverly Hills Facial Plastic Surgery</a:t>
            </a:r>
          </a:p>
          <a:p>
            <a:r>
              <a:rPr lang="en-US" dirty="0"/>
              <a:t>BLC</a:t>
            </a:r>
          </a:p>
          <a:p>
            <a:r>
              <a:rPr lang="en-US" dirty="0"/>
              <a:t>Capgemini Invent</a:t>
            </a:r>
          </a:p>
          <a:p>
            <a:r>
              <a:rPr lang="en-US" dirty="0"/>
              <a:t>City and County of San Francisco</a:t>
            </a:r>
          </a:p>
          <a:p>
            <a:r>
              <a:rPr lang="en-US" dirty="0" err="1"/>
              <a:t>CureCervicalCancer</a:t>
            </a:r>
            <a:endParaRPr lang="en-US" dirty="0"/>
          </a:p>
          <a:p>
            <a:r>
              <a:rPr lang="en-US" dirty="0"/>
              <a:t>CVS Pharmacy</a:t>
            </a:r>
          </a:p>
          <a:p>
            <a:r>
              <a:rPr lang="en-US" dirty="0"/>
              <a:t>Hamilton High School in LAUSD.</a:t>
            </a:r>
          </a:p>
          <a:p>
            <a:r>
              <a:rPr lang="en-US" dirty="0"/>
              <a:t>Harvard Eye Associates</a:t>
            </a:r>
          </a:p>
          <a:p>
            <a:r>
              <a:rPr lang="en-US" dirty="0" err="1"/>
              <a:t>Hoyoverse</a:t>
            </a:r>
            <a:endParaRPr lang="en-US" dirty="0"/>
          </a:p>
          <a:p>
            <a:r>
              <a:rPr lang="en-US" sz="1800" dirty="0"/>
              <a:t>Immigrant Health and Cancer Disparities Center</a:t>
            </a:r>
          </a:p>
          <a:p>
            <a:r>
              <a:rPr lang="en-US" sz="1800" dirty="0"/>
              <a:t>Massachusetts General Hospital</a:t>
            </a:r>
          </a:p>
          <a:p>
            <a:r>
              <a:rPr lang="en-US" sz="1800" dirty="0"/>
              <a:t>NOCD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B9E666-D376-6396-9CED-B0C9F45C066C}"/>
              </a:ext>
            </a:extLst>
          </p:cNvPr>
          <p:cNvSpPr txBox="1"/>
          <p:nvPr/>
        </p:nvSpPr>
        <p:spPr>
          <a:xfrm>
            <a:off x="5643880" y="1143870"/>
            <a:ext cx="654812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/>
              <a:t>O&amp;A Healthcare Solutions</a:t>
            </a:r>
          </a:p>
          <a:p>
            <a:r>
              <a:rPr lang="en-US" sz="1800" dirty="0" err="1"/>
              <a:t>Opthalamic</a:t>
            </a:r>
            <a:r>
              <a:rPr lang="en-US" sz="1800" dirty="0"/>
              <a:t> Technician</a:t>
            </a:r>
          </a:p>
          <a:p>
            <a:r>
              <a:rPr lang="en-US" sz="1800" dirty="0"/>
              <a:t>Orange County Eye Institute</a:t>
            </a:r>
          </a:p>
          <a:p>
            <a:r>
              <a:rPr lang="en-US" sz="1800" dirty="0" err="1"/>
              <a:t>Rejuva</a:t>
            </a:r>
            <a:r>
              <a:rPr lang="en-US" sz="1800" dirty="0"/>
              <a:t> Medical Aesthetics</a:t>
            </a:r>
          </a:p>
          <a:p>
            <a:r>
              <a:rPr lang="en-US" sz="1800" dirty="0"/>
              <a:t>Scribe America</a:t>
            </a:r>
          </a:p>
          <a:p>
            <a:r>
              <a:rPr lang="en-US" sz="1800" dirty="0"/>
              <a:t>Southern California Edison</a:t>
            </a:r>
          </a:p>
          <a:p>
            <a:r>
              <a:rPr lang="en-US" sz="1800" dirty="0"/>
              <a:t>Strait Advocacy</a:t>
            </a:r>
          </a:p>
          <a:p>
            <a:r>
              <a:rPr lang="en-US" sz="1800" dirty="0" err="1"/>
              <a:t>Tutorfly</a:t>
            </a:r>
            <a:r>
              <a:rPr lang="en-US" sz="1800" dirty="0"/>
              <a:t> Inc, </a:t>
            </a:r>
          </a:p>
          <a:p>
            <a:r>
              <a:rPr lang="en-US" sz="1800" dirty="0"/>
              <a:t>UCLA College of Letters and Science</a:t>
            </a:r>
          </a:p>
          <a:p>
            <a:r>
              <a:rPr lang="en-US" sz="1800" dirty="0"/>
              <a:t>UCLA Depression Grand Challenge</a:t>
            </a:r>
          </a:p>
          <a:p>
            <a:r>
              <a:rPr lang="en-US" sz="1800" dirty="0"/>
              <a:t>UCLA Health</a:t>
            </a:r>
          </a:p>
          <a:p>
            <a:r>
              <a:rPr lang="en-US" sz="1800" dirty="0"/>
              <a:t>University of Chicago</a:t>
            </a:r>
          </a:p>
          <a:p>
            <a:r>
              <a:rPr lang="en-US" sz="1800" dirty="0"/>
              <a:t>USMC</a:t>
            </a:r>
          </a:p>
          <a:p>
            <a:r>
              <a:rPr lang="en-US" sz="1800" dirty="0"/>
              <a:t>Weill Cornell Medicine in the Department of Anesthesiology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096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119" y="606308"/>
            <a:ext cx="10018713" cy="714427"/>
          </a:xfrm>
        </p:spPr>
        <p:txBody>
          <a:bodyPr>
            <a:normAutofit/>
          </a:bodyPr>
          <a:lstStyle/>
          <a:p>
            <a:r>
              <a:rPr lang="en-US" b="1" dirty="0"/>
              <a:t>Graduate/Professional Schools</a:t>
            </a:r>
          </a:p>
        </p:txBody>
      </p:sp>
      <p:pic>
        <p:nvPicPr>
          <p:cNvPr id="5" name="Picture 4" descr="Education PNG Transparent Images | PNG All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3588">
            <a:off x="1087978" y="518757"/>
            <a:ext cx="1477879" cy="13672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C05DD90-FF60-E447-BFAA-17BBD849EDC1}"/>
              </a:ext>
            </a:extLst>
          </p:cNvPr>
          <p:cNvSpPr txBox="1"/>
          <p:nvPr/>
        </p:nvSpPr>
        <p:spPr>
          <a:xfrm>
            <a:off x="1689102" y="1980198"/>
            <a:ext cx="464502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American University of the Caribbean</a:t>
            </a:r>
          </a:p>
          <a:p>
            <a:r>
              <a:rPr lang="en-US" dirty="0"/>
              <a:t>Baylor College of Medicine</a:t>
            </a:r>
          </a:p>
          <a:p>
            <a:r>
              <a:rPr lang="en-US" dirty="0"/>
              <a:t>Caltech</a:t>
            </a:r>
          </a:p>
          <a:p>
            <a:r>
              <a:rPr lang="en-US" dirty="0"/>
              <a:t>Drexel University College of Medicine </a:t>
            </a:r>
          </a:p>
          <a:p>
            <a:r>
              <a:rPr lang="en-US" dirty="0"/>
              <a:t>Duke University</a:t>
            </a:r>
          </a:p>
          <a:p>
            <a:r>
              <a:rPr lang="en-US" dirty="0"/>
              <a:t>John Hopkins University</a:t>
            </a:r>
          </a:p>
          <a:p>
            <a:r>
              <a:rPr lang="en-US" dirty="0"/>
              <a:t>New York Medical College</a:t>
            </a:r>
          </a:p>
          <a:p>
            <a:r>
              <a:rPr lang="en-US" dirty="0"/>
              <a:t>Northwestern University</a:t>
            </a:r>
          </a:p>
          <a:p>
            <a:r>
              <a:rPr lang="en-US" dirty="0"/>
              <a:t>Princeton University</a:t>
            </a:r>
          </a:p>
          <a:p>
            <a:r>
              <a:rPr lang="en-US" dirty="0"/>
              <a:t>Princeton University</a:t>
            </a:r>
          </a:p>
          <a:p>
            <a:r>
              <a:rPr lang="en-US" dirty="0"/>
              <a:t>Samuel Merritt University</a:t>
            </a:r>
          </a:p>
          <a:p>
            <a:r>
              <a:rPr lang="en-US" dirty="0"/>
              <a:t>Stanford University</a:t>
            </a:r>
          </a:p>
          <a:p>
            <a:r>
              <a:rPr lang="en-US" dirty="0"/>
              <a:t>Stony Brook Renaissance School of Medicine</a:t>
            </a:r>
          </a:p>
          <a:p>
            <a:r>
              <a:rPr lang="en-US" dirty="0"/>
              <a:t>UC Berkeley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BB6AB1-0186-B441-D24D-833C321FA2DA}"/>
              </a:ext>
            </a:extLst>
          </p:cNvPr>
          <p:cNvSpPr txBox="1"/>
          <p:nvPr/>
        </p:nvSpPr>
        <p:spPr>
          <a:xfrm>
            <a:off x="6096000" y="1978217"/>
            <a:ext cx="628173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UC Davis</a:t>
            </a:r>
          </a:p>
          <a:p>
            <a:r>
              <a:rPr lang="en-US" dirty="0"/>
              <a:t>UCI </a:t>
            </a:r>
          </a:p>
          <a:p>
            <a:r>
              <a:rPr lang="en-US" dirty="0"/>
              <a:t>UCLA</a:t>
            </a:r>
          </a:p>
          <a:p>
            <a:r>
              <a:rPr lang="en-US" dirty="0"/>
              <a:t>UCSD</a:t>
            </a:r>
          </a:p>
          <a:p>
            <a:r>
              <a:rPr lang="en-US" dirty="0"/>
              <a:t>UC San Francisco</a:t>
            </a:r>
          </a:p>
          <a:p>
            <a:r>
              <a:rPr lang="en-US" dirty="0"/>
              <a:t>USC</a:t>
            </a:r>
          </a:p>
          <a:p>
            <a:r>
              <a:rPr lang="en-US" dirty="0"/>
              <a:t>USC Keck School of Medicine</a:t>
            </a:r>
          </a:p>
          <a:p>
            <a:r>
              <a:rPr lang="en-US" dirty="0"/>
              <a:t>Vanderbilt University</a:t>
            </a:r>
          </a:p>
          <a:p>
            <a:r>
              <a:rPr lang="en-US" dirty="0"/>
              <a:t>Wayne State University School of Medicine</a:t>
            </a:r>
          </a:p>
        </p:txBody>
      </p:sp>
    </p:spTree>
    <p:extLst>
      <p:ext uri="{BB962C8B-B14F-4D97-AF65-F5344CB8AC3E}">
        <p14:creationId xmlns:p14="http://schemas.microsoft.com/office/powerpoint/2010/main" val="1860177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87842" y="280030"/>
            <a:ext cx="10018713" cy="87115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b="1" dirty="0"/>
              <a:t>Graduate Degree Objectives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11CA839-8ACA-2106-23C9-27692D0B48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3468992"/>
              </p:ext>
            </p:extLst>
          </p:nvPr>
        </p:nvGraphicFramePr>
        <p:xfrm>
          <a:off x="2196385" y="503909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917CAE3-8FDA-EDD8-4D0E-F2594608B622}"/>
              </a:ext>
            </a:extLst>
          </p:cNvPr>
          <p:cNvSpPr txBox="1"/>
          <p:nvPr/>
        </p:nvSpPr>
        <p:spPr>
          <a:xfrm>
            <a:off x="4633646" y="935424"/>
            <a:ext cx="3616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53 Students were sampled </a:t>
            </a:r>
          </a:p>
        </p:txBody>
      </p:sp>
    </p:spTree>
    <p:extLst>
      <p:ext uri="{BB962C8B-B14F-4D97-AF65-F5344CB8AC3E}">
        <p14:creationId xmlns:p14="http://schemas.microsoft.com/office/powerpoint/2010/main" val="3646396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1604</TotalTime>
  <Words>416</Words>
  <Application>Microsoft Office PowerPoint</Application>
  <PresentationFormat>Widescreen</PresentationFormat>
  <Paragraphs>81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Tw Cen MT</vt:lpstr>
      <vt:lpstr>Circuit</vt:lpstr>
      <vt:lpstr>PowerPoint Presentation</vt:lpstr>
      <vt:lpstr>Class of 2022 Snapshot</vt:lpstr>
      <vt:lpstr>PowerPoint Presentation</vt:lpstr>
      <vt:lpstr>What are your plans for the next year after graduation?</vt:lpstr>
      <vt:lpstr>Post Graduate Plans (continued). </vt:lpstr>
      <vt:lpstr>Where will you be working?</vt:lpstr>
      <vt:lpstr>Graduate/Professional Schools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Exit Survey Review</dc:title>
  <dc:creator>Sath, Susan</dc:creator>
  <cp:lastModifiedBy>Whitten, Aftin (Contractor)</cp:lastModifiedBy>
  <cp:revision>93</cp:revision>
  <dcterms:created xsi:type="dcterms:W3CDTF">2018-02-08T19:34:29Z</dcterms:created>
  <dcterms:modified xsi:type="dcterms:W3CDTF">2022-07-14T15:24:50Z</dcterms:modified>
</cp:coreProperties>
</file>